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4"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7" d="100"/>
          <a:sy n="67" d="100"/>
        </p:scale>
        <p:origin x="-402" y="1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671605114"/>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
        <p:cNvGrpSpPr/>
        <p:nvPr/>
      </p:nvGrpSpPr>
      <p:grpSpPr>
        <a:xfrm>
          <a:off x="0" y="0"/>
          <a:ext cx="0" cy="0"/>
          <a:chOff x="0" y="0"/>
          <a:chExt cx="0" cy="0"/>
        </a:xfrm>
      </p:grpSpPr>
      <p:sp>
        <p:nvSpPr>
          <p:cNvPr id="27" name="Shape 2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8" name="Shape 2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6" name="Shape 8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0" name="Shape 10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7" name="Shape 10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Shape 11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5" name="Shape 11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2" name="Shape 12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Shape 12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0" name="Shape 13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6" name="Shape 13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Shape 14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2" name="Shape 14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Shape 14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8" name="Shape 14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
        <p:cNvGrpSpPr/>
        <p:nvPr/>
      </p:nvGrpSpPr>
      <p:grpSpPr>
        <a:xfrm>
          <a:off x="0" y="0"/>
          <a:ext cx="0" cy="0"/>
          <a:chOff x="0" y="0"/>
          <a:chExt cx="0" cy="0"/>
        </a:xfrm>
      </p:grpSpPr>
      <p:sp>
        <p:nvSpPr>
          <p:cNvPr id="34" name="Shape 3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5" name="Shape 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
        <p:cNvGrpSpPr/>
        <p:nvPr/>
      </p:nvGrpSpPr>
      <p:grpSpPr>
        <a:xfrm>
          <a:off x="0" y="0"/>
          <a:ext cx="0" cy="0"/>
          <a:chOff x="0" y="0"/>
          <a:chExt cx="0" cy="0"/>
        </a:xfrm>
      </p:grpSpPr>
      <p:sp>
        <p:nvSpPr>
          <p:cNvPr id="40" name="Shape 4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1" name="Shape 4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
        <p:cNvGrpSpPr/>
        <p:nvPr/>
      </p:nvGrpSpPr>
      <p:grpSpPr>
        <a:xfrm>
          <a:off x="0" y="0"/>
          <a:ext cx="0" cy="0"/>
          <a:chOff x="0" y="0"/>
          <a:chExt cx="0" cy="0"/>
        </a:xfrm>
      </p:grpSpPr>
      <p:sp>
        <p:nvSpPr>
          <p:cNvPr id="47" name="Shape 4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8" name="Shape 4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600"/>
              </a:spcBef>
              <a:buNone/>
            </a:pPr>
            <a:r>
              <a:rPr lang="id" sz="1400">
                <a:solidFill>
                  <a:schemeClr val="dk1"/>
                </a:solidFill>
              </a:rPr>
              <a:t>There are three principal isotopes of carbon which occur naturally - C12, C13 (both stable) and C14 (unstable or radioactive). These isotopes are present in the following amounts C12 - 98.89%, C13 - 1.11% and C14 - 0.00000000010%. Thus, one carbon 12 atom exists in nature for every 1,000,000,000,000 C12 atoms in living material. The radiocarbon method is based on the rate of decay of the radioactive or unstable carbon isotope 14 (14C), which is formed in the upper atmosphere through the effect of cosmic ray neutrons upon nitrogen 14.</a:t>
            </a:r>
          </a:p>
          <a:p>
            <a:pPr lvl="0" rtl="0">
              <a:spcBef>
                <a:spcPts val="600"/>
              </a:spcBef>
              <a:buClr>
                <a:schemeClr val="dk1"/>
              </a:buClr>
              <a:buSzPct val="36666"/>
              <a:buFont typeface="Arial"/>
              <a:buNone/>
            </a:pPr>
            <a:r>
              <a:rPr lang="id" sz="3000">
                <a:solidFill>
                  <a:schemeClr val="dk1"/>
                </a:solidFill>
              </a:rPr>
              <a:t>Carbon-14 dating is a way of determining the age of certain archeological artifacts of a biological origin up to about 50,000 years old. It is used in dating things such as bone, cloth, wood and plant fibers that were created in the relatively recent past by human activities.</a:t>
            </a:r>
          </a:p>
          <a:p>
            <a:pPr>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
        <p:cNvGrpSpPr/>
        <p:nvPr/>
      </p:nvGrpSpPr>
      <p:grpSpPr>
        <a:xfrm>
          <a:off x="0" y="0"/>
          <a:ext cx="0" cy="0"/>
          <a:chOff x="0" y="0"/>
          <a:chExt cx="0" cy="0"/>
        </a:xfrm>
      </p:grpSpPr>
      <p:sp>
        <p:nvSpPr>
          <p:cNvPr id="54" name="Shape 5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5" name="Shape 5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Shape 5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0" name="Shape 6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Shape 6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7" name="Shape 6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Shape 7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2" name="Shape 7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Shape 7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9" name="Shape 7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7"/>
        <p:cNvGrpSpPr/>
        <p:nvPr/>
      </p:nvGrpSpPr>
      <p:grpSpPr>
        <a:xfrm>
          <a:off x="0" y="0"/>
          <a:ext cx="0" cy="0"/>
          <a:chOff x="0" y="0"/>
          <a:chExt cx="0" cy="0"/>
        </a:xfrm>
      </p:grpSpPr>
      <p:sp>
        <p:nvSpPr>
          <p:cNvPr id="8" name="Shape 8"/>
          <p:cNvSpPr txBox="1">
            <a:spLocks noGrp="1"/>
          </p:cNvSpPr>
          <p:nvPr>
            <p:ph type="subTitle" idx="1"/>
          </p:nvPr>
        </p:nvSpPr>
        <p:spPr>
          <a:xfrm>
            <a:off x="685800" y="2840053"/>
            <a:ext cx="7772400" cy="784799"/>
          </a:xfrm>
          <a:prstGeom prst="rect">
            <a:avLst/>
          </a:prstGeom>
        </p:spPr>
        <p:txBody>
          <a:bodyPr lIns="91425" tIns="91425" rIns="91425" bIns="91425" anchor="t" anchorCtr="0"/>
          <a:lstStyle>
            <a:lvl1pPr algn="ctr">
              <a:spcBef>
                <a:spcPts val="0"/>
              </a:spcBef>
              <a:buClr>
                <a:schemeClr val="dk2"/>
              </a:buClr>
              <a:buNone/>
              <a:defRPr>
                <a:solidFill>
                  <a:schemeClr val="dk2"/>
                </a:solidFill>
              </a:defRPr>
            </a:lvl1pPr>
            <a:lvl2pPr algn="ctr">
              <a:spcBef>
                <a:spcPts val="0"/>
              </a:spcBef>
              <a:buClr>
                <a:schemeClr val="dk2"/>
              </a:buClr>
              <a:buSzPct val="100000"/>
              <a:buNone/>
              <a:defRPr sz="3000">
                <a:solidFill>
                  <a:schemeClr val="dk2"/>
                </a:solidFill>
              </a:defRPr>
            </a:lvl2pPr>
            <a:lvl3pPr algn="ctr">
              <a:spcBef>
                <a:spcPts val="0"/>
              </a:spcBef>
              <a:buClr>
                <a:schemeClr val="dk2"/>
              </a:buClr>
              <a:buSzPct val="100000"/>
              <a:buNone/>
              <a:defRPr sz="3000">
                <a:solidFill>
                  <a:schemeClr val="dk2"/>
                </a:solidFill>
              </a:defRPr>
            </a:lvl3pPr>
            <a:lvl4pPr algn="ctr">
              <a:spcBef>
                <a:spcPts val="0"/>
              </a:spcBef>
              <a:buClr>
                <a:schemeClr val="dk2"/>
              </a:buClr>
              <a:buSzPct val="100000"/>
              <a:buNone/>
              <a:defRPr sz="3000">
                <a:solidFill>
                  <a:schemeClr val="dk2"/>
                </a:solidFill>
              </a:defRPr>
            </a:lvl4pPr>
            <a:lvl5pPr algn="ctr">
              <a:spcBef>
                <a:spcPts val="0"/>
              </a:spcBef>
              <a:buClr>
                <a:schemeClr val="dk2"/>
              </a:buClr>
              <a:buSzPct val="100000"/>
              <a:buNone/>
              <a:defRPr sz="3000">
                <a:solidFill>
                  <a:schemeClr val="dk2"/>
                </a:solidFill>
              </a:defRPr>
            </a:lvl5pPr>
            <a:lvl6pPr algn="ctr">
              <a:spcBef>
                <a:spcPts val="0"/>
              </a:spcBef>
              <a:buClr>
                <a:schemeClr val="dk2"/>
              </a:buClr>
              <a:buSzPct val="100000"/>
              <a:buNone/>
              <a:defRPr sz="3000">
                <a:solidFill>
                  <a:schemeClr val="dk2"/>
                </a:solidFill>
              </a:defRPr>
            </a:lvl6pPr>
            <a:lvl7pPr algn="ctr">
              <a:spcBef>
                <a:spcPts val="0"/>
              </a:spcBef>
              <a:buClr>
                <a:schemeClr val="dk2"/>
              </a:buClr>
              <a:buSzPct val="100000"/>
              <a:buNone/>
              <a:defRPr sz="3000">
                <a:solidFill>
                  <a:schemeClr val="dk2"/>
                </a:solidFill>
              </a:defRPr>
            </a:lvl7pPr>
            <a:lvl8pPr algn="ctr">
              <a:spcBef>
                <a:spcPts val="0"/>
              </a:spcBef>
              <a:buClr>
                <a:schemeClr val="dk2"/>
              </a:buClr>
              <a:buSzPct val="100000"/>
              <a:buNone/>
              <a:defRPr sz="3000">
                <a:solidFill>
                  <a:schemeClr val="dk2"/>
                </a:solidFill>
              </a:defRPr>
            </a:lvl8pPr>
            <a:lvl9pPr algn="ctr">
              <a:spcBef>
                <a:spcPts val="0"/>
              </a:spcBef>
              <a:buClr>
                <a:schemeClr val="dk2"/>
              </a:buClr>
              <a:buSzPct val="100000"/>
              <a:buNone/>
              <a:defRPr sz="3000">
                <a:solidFill>
                  <a:schemeClr val="dk2"/>
                </a:solidFill>
              </a:defRPr>
            </a:lvl9pPr>
          </a:lstStyle>
          <a:p>
            <a:endParaRPr/>
          </a:p>
        </p:txBody>
      </p:sp>
      <p:sp>
        <p:nvSpPr>
          <p:cNvPr id="9" name="Shape 9"/>
          <p:cNvSpPr txBox="1">
            <a:spLocks noGrp="1"/>
          </p:cNvSpPr>
          <p:nvPr>
            <p:ph type="ctrTitle"/>
          </p:nvPr>
        </p:nvSpPr>
        <p:spPr>
          <a:xfrm>
            <a:off x="685800" y="1583342"/>
            <a:ext cx="7772400" cy="1159799"/>
          </a:xfrm>
          <a:prstGeom prst="rect">
            <a:avLst/>
          </a:prstGeom>
        </p:spPr>
        <p:txBody>
          <a:bodyPr lIns="91425" tIns="91425" rIns="91425" bIns="91425" anchor="b" anchorCtr="0"/>
          <a:lstStyle>
            <a:lvl1pPr algn="ctr">
              <a:spcBef>
                <a:spcPts val="0"/>
              </a:spcBef>
              <a:buSzPct val="100000"/>
              <a:defRPr sz="4800"/>
            </a:lvl1pPr>
            <a:lvl2pPr algn="ctr">
              <a:spcBef>
                <a:spcPts val="0"/>
              </a:spcBef>
              <a:buSzPct val="100000"/>
              <a:defRPr sz="4800"/>
            </a:lvl2pPr>
            <a:lvl3pPr algn="ctr">
              <a:spcBef>
                <a:spcPts val="0"/>
              </a:spcBef>
              <a:buSzPct val="100000"/>
              <a:defRPr sz="4800"/>
            </a:lvl3pPr>
            <a:lvl4pPr algn="ctr">
              <a:spcBef>
                <a:spcPts val="0"/>
              </a:spcBef>
              <a:buSzPct val="100000"/>
              <a:defRPr sz="4800"/>
            </a:lvl4pPr>
            <a:lvl5pPr algn="ctr">
              <a:spcBef>
                <a:spcPts val="0"/>
              </a:spcBef>
              <a:buSzPct val="100000"/>
              <a:defRPr sz="4800"/>
            </a:lvl5pPr>
            <a:lvl6pPr algn="ctr">
              <a:spcBef>
                <a:spcPts val="0"/>
              </a:spcBef>
              <a:buSzPct val="100000"/>
              <a:defRPr sz="4800"/>
            </a:lvl6pPr>
            <a:lvl7pPr algn="ctr">
              <a:spcBef>
                <a:spcPts val="0"/>
              </a:spcBef>
              <a:buSzPct val="100000"/>
              <a:defRPr sz="4800"/>
            </a:lvl7pPr>
            <a:lvl8pPr algn="ctr">
              <a:spcBef>
                <a:spcPts val="0"/>
              </a:spcBef>
              <a:buSzPct val="100000"/>
              <a:defRPr sz="4800"/>
            </a:lvl8pPr>
            <a:lvl9pPr algn="ctr">
              <a:spcBef>
                <a:spcPts val="0"/>
              </a:spcBef>
              <a:buSzPct val="100000"/>
              <a:defRPr sz="48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0"/>
        <p:cNvGrpSpPr/>
        <p:nvPr/>
      </p:nvGrpSpPr>
      <p:grpSpPr>
        <a:xfrm>
          <a:off x="0" y="0"/>
          <a:ext cx="0" cy="0"/>
          <a:chOff x="0" y="0"/>
          <a:chExt cx="0" cy="0"/>
        </a:xfrm>
      </p:grpSpPr>
      <p:sp>
        <p:nvSpPr>
          <p:cNvPr id="11" name="Shape 11"/>
          <p:cNvSpPr txBox="1">
            <a:spLocks noGrp="1"/>
          </p:cNvSpPr>
          <p:nvPr>
            <p:ph type="title"/>
          </p:nvPr>
        </p:nvSpPr>
        <p:spPr>
          <a:xfrm>
            <a:off x="457200" y="205978"/>
            <a:ext cx="8229600" cy="8574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2" name="Shape 12"/>
          <p:cNvSpPr txBox="1">
            <a:spLocks noGrp="1"/>
          </p:cNvSpPr>
          <p:nvPr>
            <p:ph type="body" idx="1"/>
          </p:nvPr>
        </p:nvSpPr>
        <p:spPr>
          <a:xfrm>
            <a:off x="457200" y="1200150"/>
            <a:ext cx="82296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457200" y="205978"/>
            <a:ext cx="8229600" cy="8574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5" name="Shape 15"/>
          <p:cNvSpPr txBox="1">
            <a:spLocks noGrp="1"/>
          </p:cNvSpPr>
          <p:nvPr>
            <p:ph type="body" idx="1"/>
          </p:nvPr>
        </p:nvSpPr>
        <p:spPr>
          <a:xfrm>
            <a:off x="457200" y="1200150"/>
            <a:ext cx="39945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6" name="Shape 16"/>
          <p:cNvSpPr txBox="1">
            <a:spLocks noGrp="1"/>
          </p:cNvSpPr>
          <p:nvPr>
            <p:ph type="body" idx="2"/>
          </p:nvPr>
        </p:nvSpPr>
        <p:spPr>
          <a:xfrm>
            <a:off x="4692273" y="1200150"/>
            <a:ext cx="39945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457200" y="205978"/>
            <a:ext cx="8229600" cy="8574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19"/>
        <p:cNvGrpSpPr/>
        <p:nvPr/>
      </p:nvGrpSpPr>
      <p:grpSpPr>
        <a:xfrm>
          <a:off x="0" y="0"/>
          <a:ext cx="0" cy="0"/>
          <a:chOff x="0" y="0"/>
          <a:chExt cx="0" cy="0"/>
        </a:xfrm>
      </p:grpSpPr>
      <p:sp>
        <p:nvSpPr>
          <p:cNvPr id="20" name="Shape 20"/>
          <p:cNvSpPr txBox="1">
            <a:spLocks noGrp="1"/>
          </p:cNvSpPr>
          <p:nvPr>
            <p:ph type="body" idx="1"/>
          </p:nvPr>
        </p:nvSpPr>
        <p:spPr>
          <a:xfrm>
            <a:off x="457200" y="4406309"/>
            <a:ext cx="8229600" cy="519599"/>
          </a:xfrm>
          <a:prstGeom prst="rect">
            <a:avLst/>
          </a:prstGeom>
        </p:spPr>
        <p:txBody>
          <a:bodyPr lIns="91425" tIns="91425" rIns="91425" bIns="91425" anchor="t" anchorCtr="0"/>
          <a:lstStyle>
            <a:lvl1pPr algn="ctr">
              <a:spcBef>
                <a:spcPts val="0"/>
              </a:spcBef>
              <a:buClr>
                <a:schemeClr val="dk1"/>
              </a:buClr>
              <a:buSzPct val="100000"/>
              <a:buNone/>
              <a:defRPr sz="1800">
                <a:solidFill>
                  <a:schemeClr val="dk1"/>
                </a:solidFill>
              </a:defRPr>
            </a:lvl1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21"/>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lt1"/>
            </a:gs>
            <a:gs pos="30000">
              <a:schemeClr val="lt1"/>
            </a:gs>
            <a:gs pos="100000">
              <a:schemeClr val="lt2"/>
            </a:gs>
          </a:gsLst>
          <a:path path="circle">
            <a:fillToRect l="50000" t="50000" r="50000" b="50000"/>
          </a:path>
          <a:tileRect/>
        </a:gra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05978"/>
            <a:ext cx="8229600" cy="857400"/>
          </a:xfrm>
          <a:prstGeom prst="rect">
            <a:avLst/>
          </a:prstGeom>
        </p:spPr>
        <p:txBody>
          <a:bodyPr lIns="91425" tIns="91425" rIns="91425" bIns="91425" anchor="b" anchorCtr="0"/>
          <a:lstStyle>
            <a:lvl1pPr>
              <a:spcBef>
                <a:spcPts val="0"/>
              </a:spcBef>
              <a:buClr>
                <a:schemeClr val="dk1"/>
              </a:buClr>
              <a:buSzPct val="100000"/>
              <a:buNone/>
              <a:defRPr sz="3600" b="1">
                <a:solidFill>
                  <a:schemeClr val="dk1"/>
                </a:solidFill>
              </a:defRPr>
            </a:lvl1pPr>
            <a:lvl2pPr>
              <a:spcBef>
                <a:spcPts val="0"/>
              </a:spcBef>
              <a:buClr>
                <a:schemeClr val="dk1"/>
              </a:buClr>
              <a:buSzPct val="100000"/>
              <a:buNone/>
              <a:defRPr sz="3600" b="1">
                <a:solidFill>
                  <a:schemeClr val="dk1"/>
                </a:solidFill>
              </a:defRPr>
            </a:lvl2pPr>
            <a:lvl3pPr>
              <a:spcBef>
                <a:spcPts val="0"/>
              </a:spcBef>
              <a:buClr>
                <a:schemeClr val="dk1"/>
              </a:buClr>
              <a:buSzPct val="100000"/>
              <a:buNone/>
              <a:defRPr sz="3600" b="1">
                <a:solidFill>
                  <a:schemeClr val="dk1"/>
                </a:solidFill>
              </a:defRPr>
            </a:lvl3pPr>
            <a:lvl4pPr>
              <a:spcBef>
                <a:spcPts val="0"/>
              </a:spcBef>
              <a:buClr>
                <a:schemeClr val="dk1"/>
              </a:buClr>
              <a:buSzPct val="100000"/>
              <a:buNone/>
              <a:defRPr sz="3600" b="1">
                <a:solidFill>
                  <a:schemeClr val="dk1"/>
                </a:solidFill>
              </a:defRPr>
            </a:lvl4pPr>
            <a:lvl5pPr>
              <a:spcBef>
                <a:spcPts val="0"/>
              </a:spcBef>
              <a:buClr>
                <a:schemeClr val="dk1"/>
              </a:buClr>
              <a:buSzPct val="100000"/>
              <a:buNone/>
              <a:defRPr sz="3600" b="1">
                <a:solidFill>
                  <a:schemeClr val="dk1"/>
                </a:solidFill>
              </a:defRPr>
            </a:lvl5pPr>
            <a:lvl6pPr>
              <a:spcBef>
                <a:spcPts val="0"/>
              </a:spcBef>
              <a:buClr>
                <a:schemeClr val="dk1"/>
              </a:buClr>
              <a:buSzPct val="100000"/>
              <a:buNone/>
              <a:defRPr sz="3600" b="1">
                <a:solidFill>
                  <a:schemeClr val="dk1"/>
                </a:solidFill>
              </a:defRPr>
            </a:lvl6pPr>
            <a:lvl7pPr>
              <a:spcBef>
                <a:spcPts val="0"/>
              </a:spcBef>
              <a:buClr>
                <a:schemeClr val="dk1"/>
              </a:buClr>
              <a:buSzPct val="100000"/>
              <a:buNone/>
              <a:defRPr sz="3600" b="1">
                <a:solidFill>
                  <a:schemeClr val="dk1"/>
                </a:solidFill>
              </a:defRPr>
            </a:lvl7pPr>
            <a:lvl8pPr>
              <a:spcBef>
                <a:spcPts val="0"/>
              </a:spcBef>
              <a:buClr>
                <a:schemeClr val="dk1"/>
              </a:buClr>
              <a:buSzPct val="100000"/>
              <a:buNone/>
              <a:defRPr sz="3600" b="1">
                <a:solidFill>
                  <a:schemeClr val="dk1"/>
                </a:solidFill>
              </a:defRPr>
            </a:lvl8pPr>
            <a:lvl9pPr>
              <a:spcBef>
                <a:spcPts val="0"/>
              </a:spcBef>
              <a:buClr>
                <a:schemeClr val="dk1"/>
              </a:buClr>
              <a:buSzPct val="100000"/>
              <a:buNone/>
              <a:defRPr sz="3600" b="1">
                <a:solidFill>
                  <a:schemeClr val="dk1"/>
                </a:solidFill>
              </a:defRPr>
            </a:lvl9pPr>
          </a:lstStyle>
          <a:p>
            <a:endParaRPr/>
          </a:p>
        </p:txBody>
      </p:sp>
      <p:sp>
        <p:nvSpPr>
          <p:cNvPr id="6" name="Shape 6"/>
          <p:cNvSpPr txBox="1">
            <a:spLocks noGrp="1"/>
          </p:cNvSpPr>
          <p:nvPr>
            <p:ph type="body" idx="1"/>
          </p:nvPr>
        </p:nvSpPr>
        <p:spPr>
          <a:xfrm>
            <a:off x="457200" y="1200150"/>
            <a:ext cx="8229600" cy="3725699"/>
          </a:xfrm>
          <a:prstGeom prst="rect">
            <a:avLst/>
          </a:prstGeom>
        </p:spPr>
        <p:txBody>
          <a:bodyPr lIns="91425" tIns="91425" rIns="91425" bIns="91425" anchor="t" anchorCtr="0"/>
          <a:lstStyle>
            <a:lvl1pPr>
              <a:spcBef>
                <a:spcPts val="600"/>
              </a:spcBef>
              <a:buSzPct val="100000"/>
              <a:defRPr sz="3000"/>
            </a:lvl1pPr>
            <a:lvl2pPr>
              <a:spcBef>
                <a:spcPts val="480"/>
              </a:spcBef>
              <a:buSzPct val="100000"/>
              <a:defRPr sz="2400"/>
            </a:lvl2pPr>
            <a:lvl3pPr>
              <a:spcBef>
                <a:spcPts val="480"/>
              </a:spcBef>
              <a:buSzPct val="100000"/>
              <a:defRPr sz="2400"/>
            </a:lvl3pPr>
            <a:lvl4pPr>
              <a:spcBef>
                <a:spcPts val="360"/>
              </a:spcBef>
              <a:buSzPct val="100000"/>
              <a:defRPr sz="1800"/>
            </a:lvl4pPr>
            <a:lvl5pPr>
              <a:spcBef>
                <a:spcPts val="360"/>
              </a:spcBef>
              <a:buSzPct val="100000"/>
              <a:defRPr sz="1800"/>
            </a:lvl5pPr>
            <a:lvl6pPr>
              <a:spcBef>
                <a:spcPts val="360"/>
              </a:spcBef>
              <a:buSzPct val="100000"/>
              <a:defRPr sz="1800"/>
            </a:lvl6pPr>
            <a:lvl7pPr>
              <a:spcBef>
                <a:spcPts val="360"/>
              </a:spcBef>
              <a:buSzPct val="100000"/>
              <a:defRPr sz="1800"/>
            </a:lvl7pPr>
            <a:lvl8pPr>
              <a:spcBef>
                <a:spcPts val="360"/>
              </a:spcBef>
              <a:buSzPct val="100000"/>
              <a:defRPr sz="1800"/>
            </a:lvl8pPr>
            <a:lvl9pPr>
              <a:spcBef>
                <a:spcPts val="360"/>
              </a:spcBef>
              <a:buSzPct val="100000"/>
              <a:defRPr sz="1800"/>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1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2"/>
        <p:cNvGrpSpPr/>
        <p:nvPr/>
      </p:nvGrpSpPr>
      <p:grpSpPr>
        <a:xfrm>
          <a:off x="0" y="0"/>
          <a:ext cx="0" cy="0"/>
          <a:chOff x="0" y="0"/>
          <a:chExt cx="0" cy="0"/>
        </a:xfrm>
      </p:grpSpPr>
      <p:sp>
        <p:nvSpPr>
          <p:cNvPr id="23" name="Shape 23"/>
          <p:cNvSpPr txBox="1">
            <a:spLocks noGrp="1"/>
          </p:cNvSpPr>
          <p:nvPr>
            <p:ph type="ctrTitle"/>
          </p:nvPr>
        </p:nvSpPr>
        <p:spPr>
          <a:xfrm>
            <a:off x="685800" y="813092"/>
            <a:ext cx="7772400" cy="1159799"/>
          </a:xfrm>
          <a:prstGeom prst="rect">
            <a:avLst/>
          </a:prstGeom>
        </p:spPr>
        <p:txBody>
          <a:bodyPr lIns="91425" tIns="91425" rIns="91425" bIns="91425" anchor="b" anchorCtr="0">
            <a:noAutofit/>
          </a:bodyPr>
          <a:lstStyle/>
          <a:p>
            <a:pPr lvl="0" rtl="0">
              <a:spcBef>
                <a:spcPts val="0"/>
              </a:spcBef>
              <a:buClr>
                <a:srgbClr val="000000"/>
              </a:buClr>
              <a:buSzPct val="25000"/>
              <a:buFont typeface="Arial"/>
              <a:buNone/>
            </a:pPr>
            <a:r>
              <a:rPr lang="id"/>
              <a:t>Carbon Dating	</a:t>
            </a:r>
          </a:p>
        </p:txBody>
      </p:sp>
      <p:sp>
        <p:nvSpPr>
          <p:cNvPr id="24" name="Shape 24"/>
          <p:cNvSpPr txBox="1">
            <a:spLocks noGrp="1"/>
          </p:cNvSpPr>
          <p:nvPr>
            <p:ph type="subTitle" idx="1"/>
          </p:nvPr>
        </p:nvSpPr>
        <p:spPr>
          <a:xfrm>
            <a:off x="685800" y="3909128"/>
            <a:ext cx="7772400" cy="784799"/>
          </a:xfrm>
          <a:prstGeom prst="rect">
            <a:avLst/>
          </a:prstGeom>
        </p:spPr>
        <p:txBody>
          <a:bodyPr lIns="91425" tIns="91425" rIns="91425" bIns="91425" anchor="t" anchorCtr="0">
            <a:noAutofit/>
          </a:bodyPr>
          <a:lstStyle/>
          <a:p>
            <a:pPr lvl="0" rtl="0">
              <a:spcBef>
                <a:spcPts val="0"/>
              </a:spcBef>
              <a:buNone/>
            </a:pPr>
            <a:r>
              <a:rPr lang="id"/>
              <a:t>Amabel Jeon, L Tran, </a:t>
            </a:r>
          </a:p>
          <a:p>
            <a:pPr lvl="0" rtl="0">
              <a:spcBef>
                <a:spcPts val="0"/>
              </a:spcBef>
              <a:buNone/>
            </a:pPr>
            <a:r>
              <a:rPr lang="id"/>
              <a:t>Nihar Mahajan, Raveeha Mahmood</a:t>
            </a:r>
          </a:p>
        </p:txBody>
      </p:sp>
      <p:pic>
        <p:nvPicPr>
          <p:cNvPr id="25" name="Shape 25"/>
          <p:cNvPicPr preferRelativeResize="0"/>
          <p:nvPr/>
        </p:nvPicPr>
        <p:blipFill>
          <a:blip r:embed="rId3"/>
          <a:stretch>
            <a:fillRect/>
          </a:stretch>
        </p:blipFill>
        <p:spPr>
          <a:xfrm>
            <a:off x="3252125" y="1884025"/>
            <a:ext cx="2480225" cy="2025099"/>
          </a:xfrm>
          <a:prstGeom prst="rect">
            <a:avLst/>
          </a:prstGeom>
        </p:spPr>
      </p:pic>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Shape 81"/>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lgn="ctr">
              <a:spcBef>
                <a:spcPts val="0"/>
              </a:spcBef>
              <a:buNone/>
            </a:pPr>
            <a:r>
              <a:rPr lang="id"/>
              <a:t>Use of Derivatives</a:t>
            </a:r>
          </a:p>
        </p:txBody>
      </p:sp>
      <p:sp>
        <p:nvSpPr>
          <p:cNvPr id="82" name="Shape 82"/>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spcBef>
                <a:spcPts val="0"/>
              </a:spcBef>
              <a:buNone/>
            </a:pPr>
            <a:r>
              <a:rPr lang="id" sz="2400"/>
              <a:t>R = percentage amount of carbon-14</a:t>
            </a:r>
          </a:p>
          <a:p>
            <a:pPr lvl="0" rtl="0">
              <a:spcBef>
                <a:spcPts val="0"/>
              </a:spcBef>
              <a:buNone/>
            </a:pPr>
            <a:r>
              <a:rPr lang="id" sz="2400"/>
              <a:t>t = time (years)</a:t>
            </a:r>
          </a:p>
          <a:p>
            <a:pPr lvl="0" rtl="0">
              <a:spcBef>
                <a:spcPts val="0"/>
              </a:spcBef>
              <a:buNone/>
            </a:pPr>
            <a:r>
              <a:rPr lang="id" sz="2400"/>
              <a:t>k = constant</a:t>
            </a:r>
          </a:p>
          <a:p>
            <a:pPr lvl="0" rtl="0">
              <a:spcBef>
                <a:spcPts val="0"/>
              </a:spcBef>
              <a:buNone/>
            </a:pPr>
            <a:endParaRPr sz="2400"/>
          </a:p>
          <a:p>
            <a:pPr lvl="0" rtl="0">
              <a:spcBef>
                <a:spcPts val="0"/>
              </a:spcBef>
              <a:buNone/>
            </a:pPr>
            <a:r>
              <a:rPr lang="id" sz="2400"/>
              <a:t>Initial half-life : 5730 years</a:t>
            </a:r>
          </a:p>
          <a:p>
            <a:pPr lvl="0" rtl="0">
              <a:spcBef>
                <a:spcPts val="0"/>
              </a:spcBef>
              <a:buNone/>
            </a:pPr>
            <a:endParaRPr sz="2400"/>
          </a:p>
          <a:p>
            <a:pPr algn="ctr">
              <a:spcBef>
                <a:spcPts val="0"/>
              </a:spcBef>
              <a:buNone/>
            </a:pPr>
            <a:endParaRPr sz="2400"/>
          </a:p>
        </p:txBody>
      </p:sp>
      <p:pic>
        <p:nvPicPr>
          <p:cNvPr id="83" name="Shape 83"/>
          <p:cNvPicPr preferRelativeResize="0"/>
          <p:nvPr/>
        </p:nvPicPr>
        <p:blipFill>
          <a:blip r:embed="rId3"/>
          <a:stretch>
            <a:fillRect/>
          </a:stretch>
        </p:blipFill>
        <p:spPr>
          <a:xfrm>
            <a:off x="3922050" y="2520425"/>
            <a:ext cx="5156200" cy="2311400"/>
          </a:xfrm>
          <a:prstGeom prst="rect">
            <a:avLst/>
          </a:prstGeom>
        </p:spPr>
      </p:pic>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Shape 88"/>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lgn="ctr">
              <a:spcBef>
                <a:spcPts val="0"/>
              </a:spcBef>
              <a:buNone/>
            </a:pPr>
            <a:r>
              <a:rPr lang="id"/>
              <a:t>Use of Derivatives (cont.)</a:t>
            </a:r>
          </a:p>
        </p:txBody>
      </p:sp>
      <p:sp>
        <p:nvSpPr>
          <p:cNvPr id="89" name="Shape 89"/>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algn="ctr">
              <a:spcBef>
                <a:spcPts val="0"/>
              </a:spcBef>
              <a:buNone/>
            </a:pPr>
            <a:r>
              <a:rPr lang="id"/>
              <a:t> </a:t>
            </a:r>
          </a:p>
        </p:txBody>
      </p:sp>
      <p:pic>
        <p:nvPicPr>
          <p:cNvPr id="90" name="Shape 90"/>
          <p:cNvPicPr preferRelativeResize="0"/>
          <p:nvPr/>
        </p:nvPicPr>
        <p:blipFill>
          <a:blip r:embed="rId3"/>
          <a:stretch>
            <a:fillRect/>
          </a:stretch>
        </p:blipFill>
        <p:spPr>
          <a:xfrm>
            <a:off x="380950" y="1200150"/>
            <a:ext cx="2349818" cy="3725699"/>
          </a:xfrm>
          <a:prstGeom prst="rect">
            <a:avLst/>
          </a:prstGeom>
        </p:spPr>
      </p:pic>
      <p:pic>
        <p:nvPicPr>
          <p:cNvPr id="91" name="Shape 91"/>
          <p:cNvPicPr preferRelativeResize="0"/>
          <p:nvPr/>
        </p:nvPicPr>
        <p:blipFill>
          <a:blip r:embed="rId4"/>
          <a:stretch>
            <a:fillRect/>
          </a:stretch>
        </p:blipFill>
        <p:spPr>
          <a:xfrm>
            <a:off x="3419200" y="1200150"/>
            <a:ext cx="2305590" cy="3725699"/>
          </a:xfrm>
          <a:prstGeom prst="rect">
            <a:avLst/>
          </a:prstGeom>
        </p:spPr>
      </p:pic>
      <p:cxnSp>
        <p:nvCxnSpPr>
          <p:cNvPr id="92" name="Shape 92"/>
          <p:cNvCxnSpPr/>
          <p:nvPr/>
        </p:nvCxnSpPr>
        <p:spPr>
          <a:xfrm rot="10800000" flipH="1">
            <a:off x="2455375" y="1791250"/>
            <a:ext cx="1382700" cy="2597999"/>
          </a:xfrm>
          <a:prstGeom prst="straightConnector1">
            <a:avLst/>
          </a:prstGeom>
          <a:noFill/>
          <a:ln w="19050" cap="flat">
            <a:solidFill>
              <a:schemeClr val="dk2"/>
            </a:solidFill>
            <a:prstDash val="solid"/>
            <a:round/>
            <a:headEnd type="none" w="lg" len="lg"/>
            <a:tailEnd type="triangle" w="lg" len="lg"/>
          </a:ln>
        </p:spPr>
      </p:cxnSp>
      <p:cxnSp>
        <p:nvCxnSpPr>
          <p:cNvPr id="93" name="Shape 93"/>
          <p:cNvCxnSpPr/>
          <p:nvPr/>
        </p:nvCxnSpPr>
        <p:spPr>
          <a:xfrm>
            <a:off x="5374575" y="2932800"/>
            <a:ext cx="586800" cy="10799"/>
          </a:xfrm>
          <a:prstGeom prst="straightConnector1">
            <a:avLst/>
          </a:prstGeom>
          <a:noFill/>
          <a:ln w="19050" cap="flat">
            <a:solidFill>
              <a:schemeClr val="dk2"/>
            </a:solidFill>
            <a:prstDash val="solid"/>
            <a:round/>
            <a:headEnd type="none" w="lg" len="lg"/>
            <a:tailEnd type="triangle" w="lg" len="lg"/>
          </a:ln>
        </p:spPr>
      </p:cxnSp>
      <p:cxnSp>
        <p:nvCxnSpPr>
          <p:cNvPr id="94" name="Shape 94"/>
          <p:cNvCxnSpPr/>
          <p:nvPr/>
        </p:nvCxnSpPr>
        <p:spPr>
          <a:xfrm rot="10800000" flipH="1">
            <a:off x="5165300" y="1744950"/>
            <a:ext cx="2076600" cy="2493299"/>
          </a:xfrm>
          <a:prstGeom prst="straightConnector1">
            <a:avLst/>
          </a:prstGeom>
          <a:noFill/>
          <a:ln w="19050" cap="flat">
            <a:solidFill>
              <a:schemeClr val="dk2"/>
            </a:solidFill>
            <a:prstDash val="solid"/>
            <a:round/>
            <a:headEnd type="none" w="lg" len="lg"/>
            <a:tailEnd type="triangle" w="lg" len="lg"/>
          </a:ln>
        </p:spPr>
      </p:cxnSp>
      <p:pic>
        <p:nvPicPr>
          <p:cNvPr id="95" name="Shape 95"/>
          <p:cNvPicPr preferRelativeResize="0"/>
          <p:nvPr/>
        </p:nvPicPr>
        <p:blipFill>
          <a:blip r:embed="rId5"/>
          <a:stretch>
            <a:fillRect/>
          </a:stretch>
        </p:blipFill>
        <p:spPr>
          <a:xfrm>
            <a:off x="5374575" y="2561750"/>
            <a:ext cx="2118650" cy="752908"/>
          </a:xfrm>
          <a:prstGeom prst="rect">
            <a:avLst/>
          </a:prstGeom>
        </p:spPr>
      </p:pic>
      <p:pic>
        <p:nvPicPr>
          <p:cNvPr id="96" name="Shape 96"/>
          <p:cNvPicPr preferRelativeResize="0"/>
          <p:nvPr/>
        </p:nvPicPr>
        <p:blipFill>
          <a:blip r:embed="rId6"/>
          <a:stretch>
            <a:fillRect/>
          </a:stretch>
        </p:blipFill>
        <p:spPr>
          <a:xfrm>
            <a:off x="7241900" y="1082675"/>
            <a:ext cx="1565749" cy="3817849"/>
          </a:xfrm>
          <a:prstGeom prst="rect">
            <a:avLst/>
          </a:prstGeom>
        </p:spPr>
      </p:pic>
      <p:cxnSp>
        <p:nvCxnSpPr>
          <p:cNvPr id="97" name="Shape 97"/>
          <p:cNvCxnSpPr>
            <a:stCxn id="95" idx="1"/>
          </p:cNvCxnSpPr>
          <p:nvPr/>
        </p:nvCxnSpPr>
        <p:spPr>
          <a:xfrm rot="10800000" flipH="1">
            <a:off x="5374575" y="2904604"/>
            <a:ext cx="561000" cy="33599"/>
          </a:xfrm>
          <a:prstGeom prst="straightConnector1">
            <a:avLst/>
          </a:prstGeom>
          <a:noFill/>
          <a:ln w="19050" cap="flat">
            <a:solidFill>
              <a:schemeClr val="dk2"/>
            </a:solidFill>
            <a:prstDash val="solid"/>
            <a:round/>
            <a:headEnd type="none" w="lg" len="lg"/>
            <a:tailEnd type="triangle" w="lg" len="lg"/>
          </a:ln>
        </p:spPr>
      </p:cxn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lgn="ctr">
              <a:spcBef>
                <a:spcPts val="0"/>
              </a:spcBef>
              <a:buNone/>
            </a:pPr>
            <a:r>
              <a:rPr lang="id"/>
              <a:t>Carbon Content of Organic Materials</a:t>
            </a:r>
          </a:p>
        </p:txBody>
      </p:sp>
      <p:sp>
        <p:nvSpPr>
          <p:cNvPr id="103" name="Shape 103"/>
          <p:cNvSpPr txBox="1">
            <a:spLocks noGrp="1"/>
          </p:cNvSpPr>
          <p:nvPr>
            <p:ph type="body" idx="1"/>
          </p:nvPr>
        </p:nvSpPr>
        <p:spPr>
          <a:xfrm>
            <a:off x="457200" y="1339750"/>
            <a:ext cx="8229600" cy="3725699"/>
          </a:xfrm>
          <a:prstGeom prst="rect">
            <a:avLst/>
          </a:prstGeom>
        </p:spPr>
        <p:txBody>
          <a:bodyPr lIns="91425" tIns="91425" rIns="91425" bIns="91425" anchor="t" anchorCtr="0">
            <a:noAutofit/>
          </a:bodyPr>
          <a:lstStyle/>
          <a:p>
            <a:pPr lvl="0" rtl="0">
              <a:spcBef>
                <a:spcPts val="0"/>
              </a:spcBef>
              <a:buNone/>
            </a:pPr>
            <a:endParaRPr i="1"/>
          </a:p>
          <a:p>
            <a:pPr lvl="0" rtl="0">
              <a:spcBef>
                <a:spcPts val="0"/>
              </a:spcBef>
              <a:buNone/>
            </a:pPr>
            <a:endParaRPr/>
          </a:p>
          <a:p>
            <a:pPr lvl="0" rtl="0">
              <a:spcBef>
                <a:spcPts val="0"/>
              </a:spcBef>
              <a:buNone/>
            </a:pPr>
            <a:endParaRPr/>
          </a:p>
          <a:p>
            <a:pPr lvl="0" rtl="0">
              <a:spcBef>
                <a:spcPts val="0"/>
              </a:spcBef>
              <a:buNone/>
            </a:pPr>
            <a:endParaRPr/>
          </a:p>
          <a:p>
            <a:pPr lvl="0" rtl="0">
              <a:spcBef>
                <a:spcPts val="0"/>
              </a:spcBef>
              <a:buNone/>
            </a:pPr>
            <a:r>
              <a:rPr lang="id" i="1"/>
              <a:t>“If dinosaur bones are 65 million years old, there should not be one atom of C-14 left in them.” </a:t>
            </a:r>
            <a:r>
              <a:rPr lang="id"/>
              <a:t>(Fischer)</a:t>
            </a:r>
          </a:p>
        </p:txBody>
      </p:sp>
      <p:pic>
        <p:nvPicPr>
          <p:cNvPr id="104" name="Shape 104"/>
          <p:cNvPicPr preferRelativeResize="0"/>
          <p:nvPr/>
        </p:nvPicPr>
        <p:blipFill>
          <a:blip r:embed="rId3"/>
          <a:stretch>
            <a:fillRect/>
          </a:stretch>
        </p:blipFill>
        <p:spPr>
          <a:xfrm>
            <a:off x="586350" y="976100"/>
            <a:ext cx="7971324" cy="2657124"/>
          </a:xfrm>
          <a:prstGeom prst="rect">
            <a:avLst/>
          </a:prstGeom>
        </p:spPr>
      </p:pic>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Shape 109"/>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id"/>
              <a:t>Mathematical Process</a:t>
            </a:r>
          </a:p>
        </p:txBody>
      </p:sp>
      <p:pic>
        <p:nvPicPr>
          <p:cNvPr id="110" name="Shape 110"/>
          <p:cNvPicPr preferRelativeResize="0"/>
          <p:nvPr/>
        </p:nvPicPr>
        <p:blipFill>
          <a:blip r:embed="rId3"/>
          <a:stretch>
            <a:fillRect/>
          </a:stretch>
        </p:blipFill>
        <p:spPr>
          <a:xfrm>
            <a:off x="457200" y="1534675"/>
            <a:ext cx="3789125" cy="3056650"/>
          </a:xfrm>
          <a:prstGeom prst="rect">
            <a:avLst/>
          </a:prstGeom>
        </p:spPr>
      </p:pic>
      <p:pic>
        <p:nvPicPr>
          <p:cNvPr id="111" name="Shape 111"/>
          <p:cNvPicPr preferRelativeResize="0"/>
          <p:nvPr/>
        </p:nvPicPr>
        <p:blipFill>
          <a:blip r:embed="rId4"/>
          <a:stretch>
            <a:fillRect/>
          </a:stretch>
        </p:blipFill>
        <p:spPr>
          <a:xfrm>
            <a:off x="5328775" y="1661550"/>
            <a:ext cx="3358024" cy="2802875"/>
          </a:xfrm>
          <a:prstGeom prst="rect">
            <a:avLst/>
          </a:prstGeom>
        </p:spPr>
      </p:pic>
      <p:cxnSp>
        <p:nvCxnSpPr>
          <p:cNvPr id="112" name="Shape 112"/>
          <p:cNvCxnSpPr/>
          <p:nvPr/>
        </p:nvCxnSpPr>
        <p:spPr>
          <a:xfrm rot="10800000" flipH="1">
            <a:off x="4102625" y="2364149"/>
            <a:ext cx="1077899" cy="1721100"/>
          </a:xfrm>
          <a:prstGeom prst="straightConnector1">
            <a:avLst/>
          </a:prstGeom>
          <a:noFill/>
          <a:ln w="19050" cap="flat">
            <a:solidFill>
              <a:schemeClr val="dk2"/>
            </a:solidFill>
            <a:prstDash val="solid"/>
            <a:round/>
            <a:headEnd type="none" w="lg" len="lg"/>
            <a:tailEnd type="triangle" w="lg" len="lg"/>
          </a:ln>
        </p:spPr>
      </p:cxn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Shape 117"/>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id"/>
              <a:t>Example - </a:t>
            </a:r>
            <a:r>
              <a:rPr lang="id" sz="3000" b="0"/>
              <a:t>Amount of carbon : 68%</a:t>
            </a:r>
          </a:p>
        </p:txBody>
      </p:sp>
      <p:sp>
        <p:nvSpPr>
          <p:cNvPr id="118" name="Shape 118"/>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spcBef>
                <a:spcPts val="0"/>
              </a:spcBef>
              <a:buNone/>
            </a:pPr>
            <a:endParaRPr/>
          </a:p>
          <a:p>
            <a:pPr>
              <a:spcBef>
                <a:spcPts val="0"/>
              </a:spcBef>
              <a:buNone/>
            </a:pPr>
            <a:endParaRPr/>
          </a:p>
        </p:txBody>
      </p:sp>
      <p:pic>
        <p:nvPicPr>
          <p:cNvPr id="119" name="Shape 119"/>
          <p:cNvPicPr preferRelativeResize="0"/>
          <p:nvPr/>
        </p:nvPicPr>
        <p:blipFill>
          <a:blip r:embed="rId3"/>
          <a:stretch>
            <a:fillRect/>
          </a:stretch>
        </p:blipFill>
        <p:spPr>
          <a:xfrm>
            <a:off x="2777400" y="1200150"/>
            <a:ext cx="3984975" cy="3476600"/>
          </a:xfrm>
          <a:prstGeom prst="rect">
            <a:avLst/>
          </a:prstGeom>
        </p:spPr>
      </p:pic>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Shape 124"/>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id"/>
              <a:t>Theoretical Equations</a:t>
            </a:r>
          </a:p>
        </p:txBody>
      </p:sp>
      <p:sp>
        <p:nvSpPr>
          <p:cNvPr id="125" name="Shape 125"/>
          <p:cNvSpPr txBox="1">
            <a:spLocks noGrp="1"/>
          </p:cNvSpPr>
          <p:nvPr>
            <p:ph type="body" idx="1"/>
          </p:nvPr>
        </p:nvSpPr>
        <p:spPr>
          <a:xfrm>
            <a:off x="5095500" y="1063375"/>
            <a:ext cx="4048499" cy="3862500"/>
          </a:xfrm>
          <a:prstGeom prst="rect">
            <a:avLst/>
          </a:prstGeom>
        </p:spPr>
        <p:txBody>
          <a:bodyPr lIns="91425" tIns="91425" rIns="91425" bIns="91425" anchor="t" anchorCtr="0">
            <a:noAutofit/>
          </a:bodyPr>
          <a:lstStyle/>
          <a:p>
            <a:pPr lvl="0" rtl="0">
              <a:spcBef>
                <a:spcPts val="0"/>
              </a:spcBef>
              <a:buNone/>
            </a:pPr>
            <a:r>
              <a:rPr lang="id"/>
              <a:t>N or R= % of     carbon-14 in sample</a:t>
            </a:r>
          </a:p>
          <a:p>
            <a:pPr lvl="0" rtl="0">
              <a:spcBef>
                <a:spcPts val="0"/>
              </a:spcBef>
              <a:buNone/>
            </a:pPr>
            <a:r>
              <a:rPr lang="id"/>
              <a:t>N0 or A= % of carbon-14 in original</a:t>
            </a:r>
          </a:p>
          <a:p>
            <a:pPr lvl="0" rtl="0">
              <a:spcBef>
                <a:spcPts val="0"/>
              </a:spcBef>
              <a:buNone/>
            </a:pPr>
            <a:r>
              <a:rPr lang="id"/>
              <a:t>T = time</a:t>
            </a:r>
          </a:p>
          <a:p>
            <a:pPr lvl="0" rtl="0">
              <a:spcBef>
                <a:spcPts val="0"/>
              </a:spcBef>
              <a:buNone/>
            </a:pPr>
            <a:r>
              <a:rPr lang="id"/>
              <a:t>-0.693 = rate of decay</a:t>
            </a:r>
          </a:p>
          <a:p>
            <a:pPr>
              <a:spcBef>
                <a:spcPts val="0"/>
              </a:spcBef>
              <a:buNone/>
            </a:pPr>
            <a:r>
              <a:rPr lang="id"/>
              <a:t>t1/2 = half-life</a:t>
            </a:r>
          </a:p>
        </p:txBody>
      </p:sp>
      <p:pic>
        <p:nvPicPr>
          <p:cNvPr id="126" name="Shape 126"/>
          <p:cNvPicPr preferRelativeResize="0"/>
          <p:nvPr/>
        </p:nvPicPr>
        <p:blipFill>
          <a:blip r:embed="rId3"/>
          <a:stretch>
            <a:fillRect/>
          </a:stretch>
        </p:blipFill>
        <p:spPr>
          <a:xfrm>
            <a:off x="195425" y="1063375"/>
            <a:ext cx="4746475" cy="2220124"/>
          </a:xfrm>
          <a:prstGeom prst="rect">
            <a:avLst/>
          </a:prstGeom>
        </p:spPr>
      </p:pic>
      <p:pic>
        <p:nvPicPr>
          <p:cNvPr id="127" name="Shape 127"/>
          <p:cNvPicPr preferRelativeResize="0"/>
          <p:nvPr/>
        </p:nvPicPr>
        <p:blipFill>
          <a:blip r:embed="rId4"/>
          <a:stretch>
            <a:fillRect/>
          </a:stretch>
        </p:blipFill>
        <p:spPr>
          <a:xfrm>
            <a:off x="195425" y="3498425"/>
            <a:ext cx="4746474" cy="1287803"/>
          </a:xfrm>
          <a:prstGeom prst="rect">
            <a:avLst/>
          </a:prstGeom>
        </p:spPr>
      </p:pic>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Shape 132"/>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id"/>
              <a:t>Limitations</a:t>
            </a:r>
          </a:p>
        </p:txBody>
      </p:sp>
      <p:sp>
        <p:nvSpPr>
          <p:cNvPr id="133" name="Shape 133"/>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419100" rtl="0">
              <a:spcBef>
                <a:spcPts val="0"/>
              </a:spcBef>
              <a:buClr>
                <a:srgbClr val="000000"/>
              </a:buClr>
              <a:buSzPct val="100000"/>
              <a:buFont typeface="Arial"/>
              <a:buChar char="●"/>
            </a:pPr>
            <a:r>
              <a:rPr lang="id"/>
              <a:t>Unfortunately, this experiment requires lots of high-tech equipment, so we cannot conduct this investigation in real life to gain necessary raw data. </a:t>
            </a:r>
          </a:p>
          <a:p>
            <a:pPr marL="457200" lvl="0" indent="-419100" rtl="0">
              <a:spcBef>
                <a:spcPts val="0"/>
              </a:spcBef>
              <a:buClr>
                <a:srgbClr val="000000"/>
              </a:buClr>
              <a:buSzPct val="100000"/>
              <a:buFont typeface="Arial"/>
              <a:buChar char="●"/>
            </a:pPr>
            <a:r>
              <a:rPr lang="id"/>
              <a:t>We are forced to rely on theoretical evidence</a:t>
            </a:r>
          </a:p>
          <a:p>
            <a:pPr marL="457200" lvl="0" indent="-419100">
              <a:spcBef>
                <a:spcPts val="0"/>
              </a:spcBef>
              <a:buClr>
                <a:srgbClr val="000000"/>
              </a:buClr>
              <a:buSzPct val="100000"/>
              <a:buFont typeface="Arial"/>
              <a:buChar char="●"/>
            </a:pPr>
            <a:r>
              <a:rPr lang="id">
                <a:solidFill>
                  <a:schemeClr val="dk1"/>
                </a:solidFill>
              </a:rPr>
              <a:t>We do not know the absolute measurement of C14 but only a relative one</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Shape 138"/>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id"/>
              <a:t>Extensions</a:t>
            </a:r>
          </a:p>
        </p:txBody>
      </p:sp>
      <p:sp>
        <p:nvSpPr>
          <p:cNvPr id="139" name="Shape 139"/>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419100" rtl="0">
              <a:spcBef>
                <a:spcPts val="0"/>
              </a:spcBef>
              <a:buClr>
                <a:srgbClr val="000000"/>
              </a:buClr>
              <a:buSzPct val="100000"/>
              <a:buFont typeface="Arial"/>
              <a:buChar char="●"/>
            </a:pPr>
            <a:r>
              <a:rPr lang="id"/>
              <a:t>This experiment can be extended by observing the carbon-decay in living organisms rather than dead ones.</a:t>
            </a:r>
          </a:p>
          <a:p>
            <a:pPr marL="457200" lvl="0" indent="-419100">
              <a:spcBef>
                <a:spcPts val="0"/>
              </a:spcBef>
              <a:buClr>
                <a:srgbClr val="000000"/>
              </a:buClr>
              <a:buSzPct val="100000"/>
              <a:buFont typeface="Arial"/>
              <a:buChar char="●"/>
            </a:pPr>
            <a:r>
              <a:rPr lang="id"/>
              <a:t>Perhaps, other radioactive decay can be observed and be applied to derivatives</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Shape 144"/>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id"/>
              <a:t>Works Cited</a:t>
            </a:r>
          </a:p>
        </p:txBody>
      </p:sp>
      <p:sp>
        <p:nvSpPr>
          <p:cNvPr id="145" name="Shape 145"/>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spcBef>
                <a:spcPts val="0"/>
              </a:spcBef>
              <a:buNone/>
            </a:pPr>
            <a:r>
              <a:rPr lang="id" sz="1200">
                <a:solidFill>
                  <a:schemeClr val="dk1"/>
                </a:solidFill>
                <a:latin typeface="Times New Roman"/>
                <a:ea typeface="Times New Roman"/>
                <a:cs typeface="Times New Roman"/>
                <a:sym typeface="Times New Roman"/>
              </a:rPr>
              <a:t>"Carbon 14 Dating." </a:t>
            </a:r>
            <a:r>
              <a:rPr lang="id" sz="1200" i="1">
                <a:solidFill>
                  <a:schemeClr val="dk1"/>
                </a:solidFill>
                <a:latin typeface="Times New Roman"/>
                <a:ea typeface="Times New Roman"/>
                <a:cs typeface="Times New Roman"/>
                <a:sym typeface="Times New Roman"/>
              </a:rPr>
              <a:t>Math Central</a:t>
            </a:r>
            <a:r>
              <a:rPr lang="id" sz="1200">
                <a:solidFill>
                  <a:schemeClr val="dk1"/>
                </a:solidFill>
                <a:latin typeface="Times New Roman"/>
                <a:ea typeface="Times New Roman"/>
                <a:cs typeface="Times New Roman"/>
                <a:sym typeface="Times New Roman"/>
              </a:rPr>
              <a:t>. University of Regina, n.d. Web. 09 June 2014.</a:t>
            </a:r>
          </a:p>
          <a:p>
            <a:pPr lvl="0" rtl="0">
              <a:spcBef>
                <a:spcPts val="0"/>
              </a:spcBef>
              <a:buNone/>
            </a:pPr>
            <a:r>
              <a:rPr lang="id" sz="1200">
                <a:solidFill>
                  <a:schemeClr val="dk1"/>
                </a:solidFill>
                <a:latin typeface="Times New Roman"/>
                <a:ea typeface="Times New Roman"/>
                <a:cs typeface="Times New Roman"/>
                <a:sym typeface="Times New Roman"/>
              </a:rPr>
              <a:t>Dragovitsch, Peter, and Ben A. Fusaro. "Separable Differential Equations."</a:t>
            </a:r>
            <a:r>
              <a:rPr lang="id" sz="1200" i="1">
                <a:solidFill>
                  <a:schemeClr val="dk1"/>
                </a:solidFill>
                <a:latin typeface="Times New Roman"/>
                <a:ea typeface="Times New Roman"/>
                <a:cs typeface="Times New Roman"/>
                <a:sym typeface="Times New Roman"/>
              </a:rPr>
              <a:t>Separable Differential Equations</a:t>
            </a:r>
            <a:r>
              <a:rPr lang="id" sz="1200">
                <a:solidFill>
                  <a:schemeClr val="dk1"/>
                </a:solidFill>
                <a:latin typeface="Times New Roman"/>
                <a:ea typeface="Times New Roman"/>
                <a:cs typeface="Times New Roman"/>
                <a:sym typeface="Times New Roman"/>
              </a:rPr>
              <a:t>. N.p., 2000. Web. 05 June 2014.</a:t>
            </a:r>
          </a:p>
          <a:p>
            <a:pPr lvl="0" rtl="0">
              <a:spcBef>
                <a:spcPts val="0"/>
              </a:spcBef>
              <a:buNone/>
            </a:pPr>
            <a:r>
              <a:rPr lang="id" sz="1200">
                <a:solidFill>
                  <a:schemeClr val="dk1"/>
                </a:solidFill>
                <a:latin typeface="Times New Roman"/>
                <a:ea typeface="Times New Roman"/>
                <a:cs typeface="Times New Roman"/>
                <a:sym typeface="Times New Roman"/>
              </a:rPr>
              <a:t>Fischer, John M. "Carbon-14 Dating Dinosaur Bones."</a:t>
            </a:r>
            <a:r>
              <a:rPr lang="id" sz="1200" i="1">
                <a:solidFill>
                  <a:schemeClr val="dk1"/>
                </a:solidFill>
                <a:latin typeface="Times New Roman"/>
                <a:ea typeface="Times New Roman"/>
                <a:cs typeface="Times New Roman"/>
                <a:sym typeface="Times New Roman"/>
              </a:rPr>
              <a:t>Newgeology.us</a:t>
            </a:r>
            <a:r>
              <a:rPr lang="id" sz="1200">
                <a:solidFill>
                  <a:schemeClr val="dk1"/>
                </a:solidFill>
                <a:latin typeface="Times New Roman"/>
                <a:ea typeface="Times New Roman"/>
                <a:cs typeface="Times New Roman"/>
                <a:sym typeface="Times New Roman"/>
              </a:rPr>
              <a:t>. N.p., n.d. Web. 09 June 2014.</a:t>
            </a:r>
          </a:p>
          <a:p>
            <a:pPr lvl="0" rtl="0">
              <a:spcBef>
                <a:spcPts val="0"/>
              </a:spcBef>
              <a:buNone/>
            </a:pPr>
            <a:r>
              <a:rPr lang="id" sz="1200">
                <a:solidFill>
                  <a:schemeClr val="dk1"/>
                </a:solidFill>
                <a:latin typeface="Times New Roman"/>
                <a:ea typeface="Times New Roman"/>
                <a:cs typeface="Times New Roman"/>
                <a:sym typeface="Times New Roman"/>
              </a:rPr>
              <a:t>"Radio-Carbon Dating." </a:t>
            </a:r>
            <a:r>
              <a:rPr lang="id" sz="1200" i="1">
                <a:solidFill>
                  <a:schemeClr val="dk1"/>
                </a:solidFill>
                <a:latin typeface="Times New Roman"/>
                <a:ea typeface="Times New Roman"/>
                <a:cs typeface="Times New Roman"/>
                <a:sym typeface="Times New Roman"/>
              </a:rPr>
              <a:t>Radio-Carbon Dating</a:t>
            </a:r>
            <a:r>
              <a:rPr lang="id" sz="1200">
                <a:solidFill>
                  <a:schemeClr val="dk1"/>
                </a:solidFill>
                <a:latin typeface="Times New Roman"/>
                <a:ea typeface="Times New Roman"/>
                <a:cs typeface="Times New Roman"/>
                <a:sym typeface="Times New Roman"/>
              </a:rPr>
              <a:t>. N.p., n.d. Web. 09 June 2014.</a:t>
            </a:r>
          </a:p>
          <a:p>
            <a:pPr lvl="0" rtl="0">
              <a:spcBef>
                <a:spcPts val="0"/>
              </a:spcBef>
              <a:buNone/>
            </a:pPr>
            <a:r>
              <a:rPr lang="id" sz="1200">
                <a:solidFill>
                  <a:schemeClr val="dk1"/>
                </a:solidFill>
                <a:latin typeface="Times New Roman"/>
                <a:ea typeface="Times New Roman"/>
                <a:cs typeface="Times New Roman"/>
                <a:sym typeface="Times New Roman"/>
              </a:rPr>
              <a:t>"Radiocarbon Dating." </a:t>
            </a:r>
            <a:r>
              <a:rPr lang="id" sz="1200" i="1">
                <a:solidFill>
                  <a:schemeClr val="dk1"/>
                </a:solidFill>
                <a:latin typeface="Times New Roman"/>
                <a:ea typeface="Times New Roman"/>
                <a:cs typeface="Times New Roman"/>
                <a:sym typeface="Times New Roman"/>
              </a:rPr>
              <a:t>Radiocarbon WebInfo</a:t>
            </a:r>
            <a:r>
              <a:rPr lang="id" sz="1200">
                <a:solidFill>
                  <a:schemeClr val="dk1"/>
                </a:solidFill>
                <a:latin typeface="Times New Roman"/>
                <a:ea typeface="Times New Roman"/>
                <a:cs typeface="Times New Roman"/>
                <a:sym typeface="Times New Roman"/>
              </a:rPr>
              <a:t>. University of Oxford, n.d. Web. 09 June 2014.</a:t>
            </a:r>
          </a:p>
          <a:p>
            <a:pPr lvl="0" rtl="0">
              <a:spcBef>
                <a:spcPts val="0"/>
              </a:spcBef>
              <a:buNone/>
            </a:pPr>
            <a:r>
              <a:rPr lang="id" sz="1200">
                <a:solidFill>
                  <a:schemeClr val="dk1"/>
                </a:solidFill>
                <a:latin typeface="Times New Roman"/>
                <a:ea typeface="Times New Roman"/>
                <a:cs typeface="Times New Roman"/>
                <a:sym typeface="Times New Roman"/>
              </a:rPr>
              <a:t>"Separable Differential Equations." </a:t>
            </a:r>
            <a:r>
              <a:rPr lang="id" sz="1200" i="1">
                <a:solidFill>
                  <a:schemeClr val="dk1"/>
                </a:solidFill>
                <a:latin typeface="Times New Roman"/>
                <a:ea typeface="Times New Roman"/>
                <a:cs typeface="Times New Roman"/>
                <a:sym typeface="Times New Roman"/>
              </a:rPr>
              <a:t>Separable Differential Equations</a:t>
            </a:r>
            <a:r>
              <a:rPr lang="id" sz="1200">
                <a:solidFill>
                  <a:schemeClr val="dk1"/>
                </a:solidFill>
                <a:latin typeface="Times New Roman"/>
                <a:ea typeface="Times New Roman"/>
                <a:cs typeface="Times New Roman"/>
                <a:sym typeface="Times New Roman"/>
              </a:rPr>
              <a:t>. N.p., n.d. Web. 09 June 2014.</a:t>
            </a:r>
          </a:p>
          <a:p>
            <a:pPr>
              <a:spcBef>
                <a:spcPts val="0"/>
              </a:spcBef>
              <a:buNone/>
            </a:pPr>
            <a:endParaRP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9"/>
        <p:cNvGrpSpPr/>
        <p:nvPr/>
      </p:nvGrpSpPr>
      <p:grpSpPr>
        <a:xfrm>
          <a:off x="0" y="0"/>
          <a:ext cx="0" cy="0"/>
          <a:chOff x="0" y="0"/>
          <a:chExt cx="0" cy="0"/>
        </a:xfrm>
      </p:grpSpPr>
      <p:sp>
        <p:nvSpPr>
          <p:cNvPr id="30" name="Shape 30"/>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algn="ctr">
              <a:spcBef>
                <a:spcPts val="0"/>
              </a:spcBef>
              <a:buNone/>
            </a:pPr>
            <a:r>
              <a:rPr lang="id"/>
              <a:t>How does differentiation in carbon dating help determine the age of organic materials?</a:t>
            </a:r>
          </a:p>
        </p:txBody>
      </p:sp>
      <p:sp>
        <p:nvSpPr>
          <p:cNvPr id="31" name="Shape 31"/>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lgn="ctr">
              <a:spcBef>
                <a:spcPts val="0"/>
              </a:spcBef>
              <a:buNone/>
            </a:pPr>
            <a:r>
              <a:rPr lang="id"/>
              <a:t>Research Question:</a:t>
            </a:r>
          </a:p>
        </p:txBody>
      </p:sp>
      <p:pic>
        <p:nvPicPr>
          <p:cNvPr id="32" name="Shape 32"/>
          <p:cNvPicPr preferRelativeResize="0"/>
          <p:nvPr/>
        </p:nvPicPr>
        <p:blipFill>
          <a:blip r:embed="rId3"/>
          <a:stretch>
            <a:fillRect/>
          </a:stretch>
        </p:blipFill>
        <p:spPr>
          <a:xfrm>
            <a:off x="2968275" y="2550950"/>
            <a:ext cx="3594100" cy="2374900"/>
          </a:xfrm>
          <a:prstGeom prst="rect">
            <a:avLst/>
          </a:prstGeom>
        </p:spPr>
      </p:pic>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id"/>
              <a:t>Rationale</a:t>
            </a:r>
          </a:p>
        </p:txBody>
      </p:sp>
      <p:sp>
        <p:nvSpPr>
          <p:cNvPr id="38" name="Shape 38"/>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381000" rtl="0">
              <a:spcBef>
                <a:spcPts val="0"/>
              </a:spcBef>
              <a:buClr>
                <a:srgbClr val="000000"/>
              </a:buClr>
              <a:buSzPct val="100000"/>
              <a:buFont typeface="Arial"/>
              <a:buChar char="●"/>
            </a:pPr>
            <a:r>
              <a:rPr lang="id" sz="2400"/>
              <a:t>The world will be filled of garbage and litter in the future. It is important to be aware of the time it will take for the organic materials to decay so we know the importance of the conservation of energy.</a:t>
            </a:r>
          </a:p>
          <a:p>
            <a:pPr marL="457200" lvl="0" indent="-381000" rtl="0">
              <a:spcBef>
                <a:spcPts val="0"/>
              </a:spcBef>
              <a:buClr>
                <a:srgbClr val="000000"/>
              </a:buClr>
              <a:buSzPct val="100000"/>
              <a:buFont typeface="Arial"/>
              <a:buChar char="●"/>
            </a:pPr>
            <a:r>
              <a:rPr lang="id" sz="2400"/>
              <a:t>Scientists can use the knowledge from carbon dating to predict and observe energy cycles in the environment.</a:t>
            </a:r>
          </a:p>
          <a:p>
            <a:pPr marL="457200" lvl="0" indent="-381000">
              <a:spcBef>
                <a:spcPts val="0"/>
              </a:spcBef>
              <a:buClr>
                <a:srgbClr val="000000"/>
              </a:buClr>
              <a:buSzPct val="100000"/>
              <a:buFont typeface="Arial"/>
              <a:buChar char="●"/>
            </a:pPr>
            <a:r>
              <a:rPr lang="id" sz="2400"/>
              <a:t>All the members have been in chemistry and are aware of this method. Since we all are interested in the subject, we decided to investigate it further</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2"/>
        <p:cNvGrpSpPr/>
        <p:nvPr/>
      </p:nvGrpSpPr>
      <p:grpSpPr>
        <a:xfrm>
          <a:off x="0" y="0"/>
          <a:ext cx="0" cy="0"/>
          <a:chOff x="0" y="0"/>
          <a:chExt cx="0" cy="0"/>
        </a:xfrm>
      </p:grpSpPr>
      <p:sp>
        <p:nvSpPr>
          <p:cNvPr id="43" name="Shape 43"/>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id"/>
              <a:t>What is Carbon Dating?</a:t>
            </a:r>
          </a:p>
        </p:txBody>
      </p:sp>
      <p:sp>
        <p:nvSpPr>
          <p:cNvPr id="44" name="Shape 44"/>
          <p:cNvSpPr txBox="1"/>
          <p:nvPr/>
        </p:nvSpPr>
        <p:spPr>
          <a:xfrm>
            <a:off x="406350" y="1208350"/>
            <a:ext cx="8105400" cy="1326000"/>
          </a:xfrm>
          <a:prstGeom prst="rect">
            <a:avLst/>
          </a:prstGeom>
        </p:spPr>
        <p:txBody>
          <a:bodyPr lIns="91425" tIns="91425" rIns="91425" bIns="91425" anchor="t" anchorCtr="0">
            <a:noAutofit/>
          </a:bodyPr>
          <a:lstStyle/>
          <a:p>
            <a:pPr marL="457200" lvl="0" indent="-419100" rtl="0">
              <a:spcBef>
                <a:spcPts val="600"/>
              </a:spcBef>
              <a:buClr>
                <a:schemeClr val="dk1"/>
              </a:buClr>
              <a:buSzPct val="100000"/>
              <a:buFont typeface="Arial"/>
              <a:buChar char="●"/>
            </a:pPr>
            <a:r>
              <a:rPr lang="id" sz="3000">
                <a:solidFill>
                  <a:schemeClr val="dk1"/>
                </a:solidFill>
              </a:rPr>
              <a:t>Used to estimate the age of organic materials like wood and leather.</a:t>
            </a:r>
          </a:p>
          <a:p>
            <a:pPr marL="457200" lvl="0" indent="-419100" rtl="0">
              <a:spcBef>
                <a:spcPts val="600"/>
              </a:spcBef>
              <a:buClr>
                <a:schemeClr val="dk1"/>
              </a:buClr>
              <a:buSzPct val="100000"/>
              <a:buFont typeface="Arial"/>
              <a:buChar char="●"/>
            </a:pPr>
            <a:r>
              <a:rPr lang="id" sz="3000">
                <a:solidFill>
                  <a:schemeClr val="dk1"/>
                </a:solidFill>
              </a:rPr>
              <a:t>For organisms, can only be used to determine age of organism since death.</a:t>
            </a:r>
          </a:p>
          <a:p>
            <a:pPr marL="457200" lvl="0" indent="-419100" rtl="0">
              <a:spcBef>
                <a:spcPts val="0"/>
              </a:spcBef>
              <a:buClr>
                <a:schemeClr val="dk1"/>
              </a:buClr>
              <a:buSzPct val="100000"/>
              <a:buFont typeface="Arial"/>
              <a:buChar char="●"/>
            </a:pPr>
            <a:r>
              <a:rPr lang="id" sz="3000">
                <a:solidFill>
                  <a:schemeClr val="dk1"/>
                </a:solidFill>
              </a:rPr>
              <a:t>Three natural isotopes: C12, C13, and C14. C-12 is the most common and stable, but C-14 is more unstable and radioactive. Thus C-14 decays.</a:t>
            </a:r>
          </a:p>
        </p:txBody>
      </p:sp>
      <p:pic>
        <p:nvPicPr>
          <p:cNvPr id="45" name="Shape 45"/>
          <p:cNvPicPr preferRelativeResize="0"/>
          <p:nvPr/>
        </p:nvPicPr>
        <p:blipFill>
          <a:blip r:embed="rId3"/>
          <a:stretch>
            <a:fillRect/>
          </a:stretch>
        </p:blipFill>
        <p:spPr>
          <a:xfrm>
            <a:off x="7135300" y="205974"/>
            <a:ext cx="1935000" cy="1782700"/>
          </a:xfrm>
          <a:prstGeom prst="rect">
            <a:avLst/>
          </a:prstGeom>
        </p:spPr>
      </p:pic>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id"/>
              <a:t>Explanation of Beta Decay</a:t>
            </a:r>
          </a:p>
        </p:txBody>
      </p:sp>
      <p:sp>
        <p:nvSpPr>
          <p:cNvPr id="51" name="Shape 51"/>
          <p:cNvSpPr txBox="1">
            <a:spLocks noGrp="1"/>
          </p:cNvSpPr>
          <p:nvPr>
            <p:ph type="body" idx="1"/>
          </p:nvPr>
        </p:nvSpPr>
        <p:spPr>
          <a:xfrm>
            <a:off x="414775" y="1200150"/>
            <a:ext cx="8229600" cy="3725699"/>
          </a:xfrm>
          <a:prstGeom prst="rect">
            <a:avLst/>
          </a:prstGeom>
        </p:spPr>
        <p:txBody>
          <a:bodyPr lIns="91425" tIns="91425" rIns="91425" bIns="91425" anchor="t" anchorCtr="0">
            <a:noAutofit/>
          </a:bodyPr>
          <a:lstStyle/>
          <a:p>
            <a:pPr marL="457200" lvl="0" indent="-419100" rtl="0">
              <a:spcBef>
                <a:spcPts val="0"/>
              </a:spcBef>
              <a:buClr>
                <a:srgbClr val="000000"/>
              </a:buClr>
              <a:buSzPct val="100000"/>
              <a:buFont typeface="Arial"/>
              <a:buChar char="●"/>
            </a:pPr>
            <a:r>
              <a:rPr lang="id"/>
              <a:t>Occurs when an beta particle is emitted from an atomic nucleus</a:t>
            </a:r>
          </a:p>
          <a:p>
            <a:pPr marL="457200" lvl="0" indent="-419100">
              <a:spcBef>
                <a:spcPts val="0"/>
              </a:spcBef>
              <a:buClr>
                <a:srgbClr val="000000"/>
              </a:buClr>
              <a:buSzPct val="100000"/>
              <a:buFont typeface="Arial"/>
              <a:buChar char="●"/>
            </a:pPr>
            <a:r>
              <a:rPr lang="id"/>
              <a:t>When carbon-14 decays into nitrogen-14, an electron antineutrino is emitted. This shows an increased atomic number but unchanged mass number.</a:t>
            </a:r>
          </a:p>
        </p:txBody>
      </p:sp>
      <p:pic>
        <p:nvPicPr>
          <p:cNvPr id="52" name="Shape 52"/>
          <p:cNvPicPr preferRelativeResize="0"/>
          <p:nvPr/>
        </p:nvPicPr>
        <p:blipFill>
          <a:blip r:embed="rId3"/>
          <a:stretch>
            <a:fillRect/>
          </a:stretch>
        </p:blipFill>
        <p:spPr>
          <a:xfrm>
            <a:off x="3266375" y="3636550"/>
            <a:ext cx="2110424" cy="1435075"/>
          </a:xfrm>
          <a:prstGeom prst="rect">
            <a:avLst/>
          </a:prstGeom>
        </p:spPr>
      </p:pic>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6"/>
        <p:cNvGrpSpPr/>
        <p:nvPr/>
      </p:nvGrpSpPr>
      <p:grpSpPr>
        <a:xfrm>
          <a:off x="0" y="0"/>
          <a:ext cx="0" cy="0"/>
          <a:chOff x="0" y="0"/>
          <a:chExt cx="0" cy="0"/>
        </a:xfrm>
      </p:grpSpPr>
      <p:pic>
        <p:nvPicPr>
          <p:cNvPr id="57" name="Shape 57"/>
          <p:cNvPicPr preferRelativeResize="0"/>
          <p:nvPr/>
        </p:nvPicPr>
        <p:blipFill>
          <a:blip r:embed="rId3"/>
          <a:stretch>
            <a:fillRect/>
          </a:stretch>
        </p:blipFill>
        <p:spPr>
          <a:xfrm>
            <a:off x="1756050" y="842950"/>
            <a:ext cx="5286375" cy="3457575"/>
          </a:xfrm>
          <a:prstGeom prst="rect">
            <a:avLst/>
          </a:prstGeom>
        </p:spPr>
      </p:pic>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id"/>
              <a:t>Implementation of Half-Life</a:t>
            </a:r>
          </a:p>
        </p:txBody>
      </p:sp>
      <p:sp>
        <p:nvSpPr>
          <p:cNvPr id="63" name="Shape 63"/>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419100" rtl="0">
              <a:spcBef>
                <a:spcPts val="0"/>
              </a:spcBef>
              <a:buClr>
                <a:srgbClr val="000000"/>
              </a:buClr>
              <a:buSzPct val="100000"/>
              <a:buFont typeface="Arial"/>
              <a:buChar char="❏"/>
            </a:pPr>
            <a:r>
              <a:rPr lang="id"/>
              <a:t>Libby Half-life</a:t>
            </a:r>
          </a:p>
          <a:p>
            <a:pPr marL="914400" lvl="1" indent="-381000" rtl="0">
              <a:spcBef>
                <a:spcPts val="0"/>
              </a:spcBef>
              <a:buClr>
                <a:srgbClr val="000000"/>
              </a:buClr>
              <a:buSzPct val="80000"/>
              <a:buFont typeface="Arial"/>
              <a:buChar char="❏"/>
            </a:pPr>
            <a:r>
              <a:rPr lang="id"/>
              <a:t>The time required for the decay of the Carbon-14 isotope is about 5730 years.</a:t>
            </a:r>
          </a:p>
          <a:p>
            <a:pPr marL="914400" lvl="1" indent="-381000" rtl="0">
              <a:spcBef>
                <a:spcPts val="0"/>
              </a:spcBef>
              <a:buClr>
                <a:srgbClr val="000000"/>
              </a:buClr>
              <a:buSzPct val="80000"/>
              <a:buFont typeface="Arial"/>
              <a:buChar char="❏"/>
            </a:pPr>
            <a:r>
              <a:rPr lang="id"/>
              <a:t>In the atmosphere, C-14 atoms can also form when neutrons strike nitrogen atoms to knock off a proton. </a:t>
            </a:r>
          </a:p>
          <a:p>
            <a:pPr marL="914400" lvl="1" indent="-381000" rtl="0">
              <a:spcBef>
                <a:spcPts val="0"/>
              </a:spcBef>
              <a:buClr>
                <a:srgbClr val="000000"/>
              </a:buClr>
              <a:buSzPct val="80000"/>
              <a:buFont typeface="Arial"/>
              <a:buChar char="❏"/>
            </a:pPr>
            <a:r>
              <a:rPr lang="id"/>
              <a:t>Once the animal stops obtaining C-14 from surroundings, carbon dating begins as C-14 decays at half-life</a:t>
            </a:r>
          </a:p>
        </p:txBody>
      </p:sp>
      <p:pic>
        <p:nvPicPr>
          <p:cNvPr id="64" name="Shape 64"/>
          <p:cNvPicPr preferRelativeResize="0"/>
          <p:nvPr/>
        </p:nvPicPr>
        <p:blipFill>
          <a:blip r:embed="rId3"/>
          <a:stretch>
            <a:fillRect/>
          </a:stretch>
        </p:blipFill>
        <p:spPr>
          <a:xfrm>
            <a:off x="6556250" y="265925"/>
            <a:ext cx="2540000" cy="1270000"/>
          </a:xfrm>
          <a:prstGeom prst="rect">
            <a:avLst/>
          </a:prstGeom>
        </p:spPr>
      </p:pic>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pic>
        <p:nvPicPr>
          <p:cNvPr id="69" name="Shape 69"/>
          <p:cNvPicPr preferRelativeResize="0"/>
          <p:nvPr/>
        </p:nvPicPr>
        <p:blipFill>
          <a:blip r:embed="rId3"/>
          <a:stretch>
            <a:fillRect/>
          </a:stretch>
        </p:blipFill>
        <p:spPr>
          <a:xfrm>
            <a:off x="804775" y="205975"/>
            <a:ext cx="7534449" cy="4548224"/>
          </a:xfrm>
          <a:prstGeom prst="rect">
            <a:avLst/>
          </a:prstGeom>
        </p:spPr>
      </p:pic>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Shape 74"/>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id"/>
              <a:t>Interactive Simulation</a:t>
            </a:r>
          </a:p>
        </p:txBody>
      </p:sp>
      <p:sp>
        <p:nvSpPr>
          <p:cNvPr id="75" name="Shape 75"/>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spcBef>
                <a:spcPts val="0"/>
              </a:spcBef>
              <a:buNone/>
            </a:pPr>
            <a:r>
              <a:rPr lang="id" sz="2400" b="1"/>
              <a:t>Demonstration of Libby Half-Life</a:t>
            </a:r>
          </a:p>
          <a:p>
            <a:pPr marL="457200" lvl="0" indent="-355600" rtl="0">
              <a:spcBef>
                <a:spcPts val="0"/>
              </a:spcBef>
              <a:buClr>
                <a:srgbClr val="000000"/>
              </a:buClr>
              <a:buSzPct val="100000"/>
              <a:buFont typeface="Arial"/>
              <a:buChar char="●"/>
            </a:pPr>
            <a:r>
              <a:rPr lang="id" sz="2000"/>
              <a:t>Give everyone a number between 1-30 (how many people are in class)</a:t>
            </a:r>
          </a:p>
          <a:p>
            <a:pPr marL="457200" lvl="0" indent="-355600" rtl="0">
              <a:spcBef>
                <a:spcPts val="0"/>
              </a:spcBef>
              <a:buClr>
                <a:srgbClr val="000000"/>
              </a:buClr>
              <a:buSzPct val="100000"/>
              <a:buFont typeface="Arial"/>
              <a:buChar char="●"/>
            </a:pPr>
            <a:r>
              <a:rPr lang="id" sz="2000"/>
              <a:t>Start with all 30 people on one side. This represents a fresh carcass.</a:t>
            </a:r>
          </a:p>
          <a:p>
            <a:pPr marL="457200" lvl="0" indent="-355600" rtl="0">
              <a:spcBef>
                <a:spcPts val="0"/>
              </a:spcBef>
              <a:buClr>
                <a:srgbClr val="000000"/>
              </a:buClr>
              <a:buSzPct val="100000"/>
              <a:buFont typeface="Arial"/>
              <a:buChar char="●"/>
            </a:pPr>
            <a:r>
              <a:rPr lang="id" sz="2000"/>
              <a:t>Commence with half life. As years go by, start by dividing odds/evens. Then keep dividing by two to see how the C-14 ratio depletes. Make a tally of the number of years that pass.</a:t>
            </a:r>
          </a:p>
          <a:p>
            <a:pPr marL="457200" lvl="0" indent="-355600" rtl="0">
              <a:spcBef>
                <a:spcPts val="0"/>
              </a:spcBef>
              <a:buClr>
                <a:srgbClr val="000000"/>
              </a:buClr>
              <a:buSzPct val="100000"/>
              <a:buFont typeface="Arial"/>
              <a:buChar char="●"/>
            </a:pPr>
            <a:r>
              <a:rPr lang="id" sz="2000"/>
              <a:t>Once last person is there, explain how half-life ends (since atoms cannot divide.</a:t>
            </a:r>
          </a:p>
          <a:p>
            <a:pPr>
              <a:spcBef>
                <a:spcPts val="0"/>
              </a:spcBef>
              <a:buNone/>
            </a:pPr>
            <a:endParaRPr sz="2400"/>
          </a:p>
        </p:txBody>
      </p:sp>
      <p:pic>
        <p:nvPicPr>
          <p:cNvPr id="76" name="Shape 76"/>
          <p:cNvPicPr preferRelativeResize="0"/>
          <p:nvPr/>
        </p:nvPicPr>
        <p:blipFill>
          <a:blip r:embed="rId3"/>
          <a:stretch>
            <a:fillRect/>
          </a:stretch>
        </p:blipFill>
        <p:spPr>
          <a:xfrm>
            <a:off x="5878925" y="205975"/>
            <a:ext cx="2576425" cy="1499400"/>
          </a:xfrm>
          <a:prstGeom prst="rect">
            <a:avLst/>
          </a:prstGeom>
        </p:spPr>
      </p:pic>
    </p:spTree>
  </p:cSld>
  <p:clrMapOvr>
    <a:masterClrMapping/>
  </p:clrMapOvr>
  <p:transition spd="slow">
    <p:cut/>
  </p:transition>
</p:sld>
</file>

<file path=ppt/theme/theme1.xml><?xml version="1.0" encoding="utf-8"?>
<a:theme xmlns:a="http://schemas.openxmlformats.org/drawingml/2006/main" name="light-gradien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834</Words>
  <Application>Microsoft Office PowerPoint</Application>
  <PresentationFormat>On-screen Show (16:9)</PresentationFormat>
  <Paragraphs>65</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light-gradient</vt:lpstr>
      <vt:lpstr>Carbon Dating </vt:lpstr>
      <vt:lpstr>Research Question:</vt:lpstr>
      <vt:lpstr>Rationale</vt:lpstr>
      <vt:lpstr>What is Carbon Dating?</vt:lpstr>
      <vt:lpstr>Explanation of Beta Decay</vt:lpstr>
      <vt:lpstr>PowerPoint Presentation</vt:lpstr>
      <vt:lpstr>Implementation of Half-Life</vt:lpstr>
      <vt:lpstr>PowerPoint Presentation</vt:lpstr>
      <vt:lpstr>Interactive Simulation</vt:lpstr>
      <vt:lpstr>Use of Derivatives</vt:lpstr>
      <vt:lpstr>Use of Derivatives (cont.)</vt:lpstr>
      <vt:lpstr>Carbon Content of Organic Materials</vt:lpstr>
      <vt:lpstr>Mathematical Process</vt:lpstr>
      <vt:lpstr>Example - Amount of carbon : 68%</vt:lpstr>
      <vt:lpstr>Theoretical Equations</vt:lpstr>
      <vt:lpstr>Limitations</vt:lpstr>
      <vt:lpstr>Extensions</vt:lpstr>
      <vt:lpstr>Works Cited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Carbon Dating </dc:title>
  <dc:creator>Shim, Hearan    SHS-Staff</dc:creator>
  <cp:lastModifiedBy>Shim, Hearan    SHS-Staff</cp:lastModifiedBy>
  <cp:revision>1</cp:revision>
  <dcterms:modified xsi:type="dcterms:W3CDTF">2014-06-10T14:46:28Z</dcterms:modified>
</cp:coreProperties>
</file>