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1530-D1FE-4C92-9F92-ADA6FE8D4D5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B0FE-D266-4DAA-A75C-19AEA5ADA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7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1530-D1FE-4C92-9F92-ADA6FE8D4D5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B0FE-D266-4DAA-A75C-19AEA5ADA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4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1530-D1FE-4C92-9F92-ADA6FE8D4D5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B0FE-D266-4DAA-A75C-19AEA5ADA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3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1530-D1FE-4C92-9F92-ADA6FE8D4D5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B0FE-D266-4DAA-A75C-19AEA5ADA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29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1530-D1FE-4C92-9F92-ADA6FE8D4D5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B0FE-D266-4DAA-A75C-19AEA5ADA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1530-D1FE-4C92-9F92-ADA6FE8D4D5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B0FE-D266-4DAA-A75C-19AEA5ADA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6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1530-D1FE-4C92-9F92-ADA6FE8D4D5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B0FE-D266-4DAA-A75C-19AEA5ADA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0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1530-D1FE-4C92-9F92-ADA6FE8D4D5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B0FE-D266-4DAA-A75C-19AEA5ADA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4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1530-D1FE-4C92-9F92-ADA6FE8D4D5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B0FE-D266-4DAA-A75C-19AEA5ADA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52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1530-D1FE-4C92-9F92-ADA6FE8D4D5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B0FE-D266-4DAA-A75C-19AEA5ADA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1530-D1FE-4C92-9F92-ADA6FE8D4D5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FB0FE-D266-4DAA-A75C-19AEA5ADA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0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F1530-D1FE-4C92-9F92-ADA6FE8D4D5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FB0FE-D266-4DAA-A75C-19AEA5ADA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4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Modeling </a:t>
            </a:r>
            <a:br>
              <a:rPr lang="en-US" dirty="0" smtClean="0"/>
            </a:br>
            <a:r>
              <a:rPr lang="en-US" dirty="0" smtClean="0"/>
              <a:t>21A Correlation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62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Draw a scatter plot that shows a moderate, negative correlation.</a:t>
            </a:r>
          </a:p>
          <a:p>
            <a:pPr marL="0" indent="0">
              <a:buNone/>
            </a:pPr>
            <a:r>
              <a:rPr lang="en-US" dirty="0" smtClean="0"/>
              <a:t>Add an outlier to your scatter plot.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Homework: Modeling 21A (1 – 4)</a:t>
            </a:r>
          </a:p>
        </p:txBody>
      </p:sp>
    </p:spTree>
    <p:extLst>
      <p:ext uri="{BB962C8B-B14F-4D97-AF65-F5344CB8AC3E}">
        <p14:creationId xmlns:p14="http://schemas.microsoft.com/office/powerpoint/2010/main" val="7456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effectLst/>
                <a:latin typeface="Tahoma"/>
                <a:ea typeface="Calibri"/>
              </a:rPr>
              <a:t>Correlation</a:t>
            </a:r>
            <a:r>
              <a:rPr lang="en-US" sz="3600" dirty="0" smtClean="0">
                <a:effectLst/>
                <a:latin typeface="Tahoma"/>
                <a:ea typeface="Calibri"/>
              </a:rPr>
              <a:t> refers to the relationship or association between two variables.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Characteristics </a:t>
            </a:r>
            <a:r>
              <a:rPr lang="en-US" sz="3600" dirty="0"/>
              <a:t>to consider: </a:t>
            </a:r>
            <a:endParaRPr lang="en-US" sz="3600" dirty="0" smtClean="0"/>
          </a:p>
          <a:p>
            <a:r>
              <a:rPr lang="en-US" sz="3600" dirty="0" smtClean="0"/>
              <a:t>Direction</a:t>
            </a:r>
          </a:p>
          <a:p>
            <a:r>
              <a:rPr lang="en-US" sz="3600" dirty="0" smtClean="0"/>
              <a:t>Linearity</a:t>
            </a:r>
          </a:p>
          <a:p>
            <a:r>
              <a:rPr lang="en-US" sz="3600" dirty="0" smtClean="0"/>
              <a:t>Strength</a:t>
            </a:r>
          </a:p>
          <a:p>
            <a:r>
              <a:rPr lang="en-US" sz="3600" dirty="0" smtClean="0"/>
              <a:t>Outliers</a:t>
            </a:r>
          </a:p>
          <a:p>
            <a:r>
              <a:rPr lang="en-US" sz="3600" dirty="0" smtClean="0"/>
              <a:t>Causation</a:t>
            </a:r>
            <a:r>
              <a:rPr lang="en-US" sz="3600" dirty="0" smtClean="0">
                <a:effectLst/>
                <a:latin typeface="Times New Roman"/>
                <a:ea typeface="Calibri"/>
              </a:rPr>
              <a:t/>
            </a:r>
            <a:br>
              <a:rPr lang="en-US" sz="3600" dirty="0" smtClean="0">
                <a:effectLst/>
                <a:latin typeface="Times New Roman"/>
                <a:ea typeface="Calibri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996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986005"/>
            <a:ext cx="1524000" cy="66219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Positive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200275" cy="220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752600"/>
            <a:ext cx="2200275" cy="220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752600"/>
            <a:ext cx="2200275" cy="22002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362739" y="3972341"/>
            <a:ext cx="2123661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Negative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0" y="3962400"/>
            <a:ext cx="2709863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No Correlation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4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3733800"/>
            <a:ext cx="19812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Linear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10200" y="3733800"/>
            <a:ext cx="2667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Non-Linear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600200"/>
            <a:ext cx="220027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1600200"/>
            <a:ext cx="220027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88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810000"/>
            <a:ext cx="1676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Strong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733800" y="3809999"/>
            <a:ext cx="2362200" cy="987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Moderate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29400" y="3810000"/>
            <a:ext cx="1676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Weak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79907"/>
            <a:ext cx="220027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09725"/>
            <a:ext cx="220027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09725"/>
            <a:ext cx="225742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32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3058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u="sng" dirty="0" smtClean="0"/>
              <a:t>outlier</a:t>
            </a:r>
            <a:r>
              <a:rPr lang="en-US" dirty="0" smtClean="0"/>
              <a:t> is an isolated point which does not follow the trend formed by the main body of data.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24200"/>
            <a:ext cx="220027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733800" y="2638839"/>
            <a:ext cx="1600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Outlier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19600" y="4114800"/>
            <a:ext cx="20193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Not an outlier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2819400"/>
            <a:ext cx="7905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4495800"/>
            <a:ext cx="7905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479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Ex 1: The arm length and running speed of a sample of young children were measured, and a strong, positive correlation was found to exist between the variables.</a:t>
            </a:r>
          </a:p>
          <a:p>
            <a:pPr marL="0" indent="0">
              <a:buNone/>
            </a:pPr>
            <a:r>
              <a:rPr lang="en-US" dirty="0" smtClean="0"/>
              <a:t>Does this mean that short arms cause a reduction in running speed?</a:t>
            </a:r>
          </a:p>
          <a:p>
            <a:pPr marL="0" indent="0">
              <a:buNone/>
            </a:pPr>
            <a:r>
              <a:rPr lang="en-US" dirty="0" smtClean="0"/>
              <a:t>No! The strong, positive correlation is attributed to the fact that arm length and running speed are both related to a third variable, 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1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Ex 2: The number of TVs sold and the number of stray dogs collected in a small town were recorded over several years and a strong positive correlation was found between the variables.</a:t>
            </a:r>
          </a:p>
          <a:p>
            <a:pPr marL="0" indent="0">
              <a:buNone/>
            </a:pPr>
            <a:r>
              <a:rPr lang="en-US" dirty="0" smtClean="0"/>
              <a:t>Does this mean that TVs cause dogs to run away? </a:t>
            </a:r>
          </a:p>
          <a:p>
            <a:pPr marL="0" indent="0">
              <a:buNone/>
            </a:pPr>
            <a:r>
              <a:rPr lang="en-US" dirty="0" smtClean="0"/>
              <a:t>No! Both variables happen to have been increasing over the same period of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Ex 3: The age of an athlete and distance that athlete can throw a </a:t>
            </a:r>
            <a:r>
              <a:rPr lang="en-US" smtClean="0"/>
              <a:t>discus </a:t>
            </a:r>
            <a:r>
              <a:rPr lang="en-US" smtClean="0"/>
              <a:t>have </a:t>
            </a:r>
            <a:r>
              <a:rPr lang="en-US" dirty="0" smtClean="0"/>
              <a:t>a strong, positive correlation.</a:t>
            </a:r>
          </a:p>
          <a:p>
            <a:pPr marL="0" indent="0">
              <a:buNone/>
            </a:pPr>
            <a:r>
              <a:rPr lang="en-US" dirty="0" smtClean="0"/>
              <a:t>Does this mean that an increase in age causes an increase in throwing distance?</a:t>
            </a:r>
          </a:p>
          <a:p>
            <a:pPr marL="0" indent="0">
              <a:buNone/>
            </a:pPr>
            <a:r>
              <a:rPr lang="en-US" dirty="0" smtClean="0"/>
              <a:t>Yes! These variables have a </a:t>
            </a:r>
            <a:r>
              <a:rPr lang="en-US" b="1" dirty="0" smtClean="0"/>
              <a:t>causal relationship: </a:t>
            </a:r>
            <a:r>
              <a:rPr lang="en-US" dirty="0" smtClean="0"/>
              <a:t>a change in one variable causes a change in the other variable.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286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Modeling  21A Correlation</vt:lpstr>
      <vt:lpstr>PowerPoint Presentation</vt:lpstr>
      <vt:lpstr>Direction</vt:lpstr>
      <vt:lpstr>Linearity</vt:lpstr>
      <vt:lpstr>Strength</vt:lpstr>
      <vt:lpstr>Outliers</vt:lpstr>
      <vt:lpstr>Causation</vt:lpstr>
      <vt:lpstr>Causation</vt:lpstr>
      <vt:lpstr>Causation</vt:lpstr>
      <vt:lpstr>Check-up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 21A Correlation</dc:title>
  <dc:creator>Reinsch, Marisa    SHS-Staff</dc:creator>
  <cp:lastModifiedBy>Ramsey, Ruth    SHS-Staff</cp:lastModifiedBy>
  <cp:revision>10</cp:revision>
  <dcterms:created xsi:type="dcterms:W3CDTF">2014-04-22T20:25:50Z</dcterms:created>
  <dcterms:modified xsi:type="dcterms:W3CDTF">2014-04-22T21:15:32Z</dcterms:modified>
</cp:coreProperties>
</file>